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</p:sldIdLst>
  <p:sldSz cx="7559675" cy="106918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 userDrawn="1">
          <p15:clr>
            <a:srgbClr val="A4A3A4"/>
          </p15:clr>
        </p15:guide>
        <p15:guide id="3" orient="horz" pos="895" userDrawn="1">
          <p15:clr>
            <a:srgbClr val="A4A3A4"/>
          </p15:clr>
        </p15:guide>
        <p15:guide id="4" pos="340" userDrawn="1">
          <p15:clr>
            <a:srgbClr val="A4A3A4"/>
          </p15:clr>
        </p15:guide>
        <p15:guide id="5" pos="4422" userDrawn="1">
          <p15:clr>
            <a:srgbClr val="A4A3A4"/>
          </p15:clr>
        </p15:guide>
        <p15:guide id="6" pos="793" userDrawn="1">
          <p15:clr>
            <a:srgbClr val="A4A3A4"/>
          </p15:clr>
        </p15:guide>
        <p15:guide id="7" pos="2562" userDrawn="1">
          <p15:clr>
            <a:srgbClr val="A4A3A4"/>
          </p15:clr>
        </p15:guide>
        <p15:guide id="8" pos="2699" userDrawn="1">
          <p15:clr>
            <a:srgbClr val="A4A3A4"/>
          </p15:clr>
        </p15:guide>
        <p15:guide id="11" orient="horz" pos="6157" userDrawn="1">
          <p15:clr>
            <a:srgbClr val="A4A3A4"/>
          </p15:clr>
        </p15:guide>
        <p15:guide id="12" orient="horz" pos="2574" userDrawn="1">
          <p15:clr>
            <a:srgbClr val="A4A3A4"/>
          </p15:clr>
        </p15:guide>
        <p15:guide id="14" pos="1927" userDrawn="1">
          <p15:clr>
            <a:srgbClr val="A4A3A4"/>
          </p15:clr>
        </p15:guide>
        <p15:guide id="15" pos="2041" userDrawn="1">
          <p15:clr>
            <a:srgbClr val="A4A3A4"/>
          </p15:clr>
        </p15:guide>
        <p15:guide id="16" pos="3175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orient="horz" pos="1417" userDrawn="1">
          <p15:clr>
            <a:srgbClr val="A4A3A4"/>
          </p15:clr>
        </p15:guide>
        <p15:guide id="19" orient="horz" pos="4570" userDrawn="1">
          <p15:clr>
            <a:srgbClr val="A4A3A4"/>
          </p15:clr>
        </p15:guide>
        <p15:guide id="20" orient="horz" pos="6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522"/>
    <a:srgbClr val="002118"/>
    <a:srgbClr val="279237"/>
    <a:srgbClr val="ECF1F4"/>
    <a:srgbClr val="17A74F"/>
    <a:srgbClr val="FF9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 showGuides="1">
      <p:cViewPr>
        <p:scale>
          <a:sx n="140" d="100"/>
          <a:sy n="140" d="100"/>
        </p:scale>
        <p:origin x="744" y="-4554"/>
      </p:cViewPr>
      <p:guideLst>
        <p:guide orient="horz" pos="328"/>
        <p:guide orient="horz" pos="895"/>
        <p:guide pos="340"/>
        <p:guide pos="4422"/>
        <p:guide pos="793"/>
        <p:guide pos="2562"/>
        <p:guide pos="2699"/>
        <p:guide orient="horz" pos="6157"/>
        <p:guide orient="horz" pos="2574"/>
        <p:guide pos="1927"/>
        <p:guide pos="2041"/>
        <p:guide pos="3175"/>
        <p:guide pos="3288"/>
        <p:guide orient="horz" pos="1417"/>
        <p:guide orient="horz" pos="4570"/>
        <p:guide orient="horz" pos="642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36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22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19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4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85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48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8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08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18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34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73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7FDB1-547C-4600-A7D3-5DE3B6CBECD2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3D095-6F0A-4143-8E7E-DA8DF04FF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52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1140719" y="1587792"/>
            <a:ext cx="59465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ru-RU" sz="2800" dirty="0">
                <a:solidFill>
                  <a:srgbClr val="F26522"/>
                </a:solidFill>
              </a:rPr>
              <a:t>Производственное помещение.</a:t>
            </a:r>
          </a:p>
          <a:p>
            <a:pPr>
              <a:lnSpc>
                <a:spcPts val="3000"/>
              </a:lnSpc>
            </a:pPr>
            <a:r>
              <a:rPr lang="ru-RU" sz="2800" dirty="0">
                <a:solidFill>
                  <a:srgbClr val="F26522"/>
                </a:solidFill>
              </a:rPr>
              <a:t>1152 кв.</a:t>
            </a:r>
            <a:r>
              <a:rPr lang="en-US" sz="2800" dirty="0">
                <a:solidFill>
                  <a:srgbClr val="F26522"/>
                </a:solidFill>
              </a:rPr>
              <a:t> </a:t>
            </a:r>
            <a:r>
              <a:rPr lang="ru-RU" sz="2800" dirty="0">
                <a:solidFill>
                  <a:srgbClr val="F26522"/>
                </a:solidFill>
              </a:rPr>
              <a:t>м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182281" y="6367173"/>
            <a:ext cx="13185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100" dirty="0"/>
              <a:t>Габариты:</a:t>
            </a:r>
          </a:p>
          <a:p>
            <a:pPr fontAlgn="base"/>
            <a:r>
              <a:rPr lang="ru-RU" sz="1100" dirty="0"/>
              <a:t>Потолки:</a:t>
            </a:r>
          </a:p>
          <a:p>
            <a:pPr fontAlgn="base"/>
            <a:r>
              <a:rPr lang="ru-RU" sz="1100" dirty="0"/>
              <a:t>Полы:</a:t>
            </a:r>
          </a:p>
          <a:p>
            <a:pPr fontAlgn="base"/>
            <a:r>
              <a:rPr lang="ru-RU" sz="1100" dirty="0"/>
              <a:t>Мокрая зона:</a:t>
            </a:r>
          </a:p>
          <a:p>
            <a:pPr fontAlgn="base"/>
            <a:r>
              <a:rPr lang="ru-RU" sz="1100" dirty="0"/>
              <a:t>Ворота:</a:t>
            </a:r>
          </a:p>
          <a:p>
            <a:pPr fontAlgn="base"/>
            <a:endParaRPr lang="ru-RU" sz="1100" dirty="0"/>
          </a:p>
          <a:p>
            <a:pPr fontAlgn="base"/>
            <a:r>
              <a:rPr lang="ru-RU" sz="1100" dirty="0"/>
              <a:t>Электричество:</a:t>
            </a:r>
          </a:p>
          <a:p>
            <a:pPr fontAlgn="base"/>
            <a:r>
              <a:rPr lang="ru-RU" sz="1100" dirty="0"/>
              <a:t>Освещение:</a:t>
            </a:r>
          </a:p>
          <a:p>
            <a:pPr fontAlgn="base"/>
            <a:r>
              <a:rPr lang="ru-RU" sz="1100" dirty="0"/>
              <a:t>Отопление:</a:t>
            </a:r>
          </a:p>
          <a:p>
            <a:pPr fontAlgn="base"/>
            <a:r>
              <a:rPr lang="ru-RU" sz="1100" dirty="0"/>
              <a:t>Водоснабжение:</a:t>
            </a:r>
          </a:p>
          <a:p>
            <a:pPr fontAlgn="base"/>
            <a:r>
              <a:rPr lang="ru-RU" sz="1100" dirty="0"/>
              <a:t>Вентиляция:</a:t>
            </a:r>
          </a:p>
          <a:p>
            <a:pPr fontAlgn="base"/>
            <a:r>
              <a:rPr lang="ru-RU" sz="1100" dirty="0"/>
              <a:t>Узлы учета: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133166" y="6353836"/>
            <a:ext cx="38867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100" dirty="0"/>
              <a:t>48 х 24 м.</a:t>
            </a:r>
          </a:p>
          <a:p>
            <a:pPr fontAlgn="base"/>
            <a:r>
              <a:rPr lang="ru-RU" sz="1100" dirty="0"/>
              <a:t>4.4 м. </a:t>
            </a:r>
            <a:r>
              <a:rPr lang="ru-RU" sz="800" dirty="0"/>
              <a:t>(3,5 м до балки фермы)</a:t>
            </a:r>
          </a:p>
          <a:p>
            <a:pPr fontAlgn="base"/>
            <a:r>
              <a:rPr lang="ru-RU" sz="1100" dirty="0"/>
              <a:t>Бетонные, наливные </a:t>
            </a:r>
          </a:p>
          <a:p>
            <a:pPr fontAlgn="base"/>
            <a:r>
              <a:rPr lang="ru-RU" sz="1100" dirty="0"/>
              <a:t>Да</a:t>
            </a:r>
          </a:p>
          <a:p>
            <a:pPr fontAlgn="base"/>
            <a:r>
              <a:rPr lang="ru-RU" sz="1100" dirty="0"/>
              <a:t>Подъемно- секционные, с калиткой – 2 шт. </a:t>
            </a:r>
            <a:r>
              <a:rPr lang="ru-RU" sz="800" dirty="0"/>
              <a:t>(3,5 м. х 3,9 м.)</a:t>
            </a:r>
          </a:p>
          <a:p>
            <a:pPr fontAlgn="base"/>
            <a:endParaRPr lang="ru-RU" sz="1100" dirty="0"/>
          </a:p>
          <a:p>
            <a:pPr fontAlgn="base"/>
            <a:r>
              <a:rPr lang="ru-RU" sz="1100" dirty="0"/>
              <a:t>50 кВт </a:t>
            </a:r>
            <a:r>
              <a:rPr lang="ru-RU" sz="800" dirty="0"/>
              <a:t>(выделяемая мощность обсуждается индивидуально)</a:t>
            </a:r>
          </a:p>
          <a:p>
            <a:pPr fontAlgn="base"/>
            <a:r>
              <a:rPr lang="ru-RU" sz="1100" dirty="0"/>
              <a:t>Да</a:t>
            </a:r>
          </a:p>
          <a:p>
            <a:pPr fontAlgn="base"/>
            <a:r>
              <a:rPr lang="ru-RU" sz="1100" dirty="0"/>
              <a:t>Да</a:t>
            </a:r>
          </a:p>
          <a:p>
            <a:pPr fontAlgn="base"/>
            <a:r>
              <a:rPr lang="ru-RU" sz="1100" dirty="0"/>
              <a:t>Да </a:t>
            </a:r>
            <a:r>
              <a:rPr lang="ru-RU" sz="800" dirty="0"/>
              <a:t>(квоты на расход обсуждаются индивидуально)</a:t>
            </a:r>
          </a:p>
          <a:p>
            <a:pPr fontAlgn="base"/>
            <a:r>
              <a:rPr lang="ru-RU" sz="1100" dirty="0"/>
              <a:t>Да </a:t>
            </a:r>
            <a:r>
              <a:rPr lang="ru-RU" sz="800" dirty="0"/>
              <a:t>(приточно-вытяжная, приточная с обогревом) </a:t>
            </a:r>
          </a:p>
          <a:p>
            <a:pPr fontAlgn="base"/>
            <a:r>
              <a:rPr lang="ru-RU" sz="1100" dirty="0"/>
              <a:t>Электроэнергия, водоснабжение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1182281" y="8576479"/>
            <a:ext cx="62418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dirty="0"/>
              <a:t>Прямая долгосрочная аренда производственных помещений в действующем производственно-складском комплексе в Петергофе. </a:t>
            </a:r>
          </a:p>
          <a:p>
            <a:pPr lvl="0"/>
            <a:endParaRPr lang="ru-RU" sz="1100" dirty="0"/>
          </a:p>
          <a:p>
            <a:r>
              <a:rPr lang="ru-RU" sz="1100" dirty="0"/>
              <a:t>Возможность аренды офисов и площадок для открытого складирования в рамках единого комплекса.</a:t>
            </a:r>
          </a:p>
          <a:p>
            <a:endParaRPr lang="ru-RU" sz="1100" dirty="0"/>
          </a:p>
          <a:p>
            <a:pPr algn="ctr"/>
            <a:r>
              <a:rPr lang="ru-RU" sz="1100" dirty="0"/>
              <a:t> </a:t>
            </a:r>
            <a:r>
              <a:rPr lang="ru-RU" sz="1100" b="1" dirty="0"/>
              <a:t>Стоимость  аренды – 870 </a:t>
            </a:r>
            <a:r>
              <a:rPr lang="ru-RU" sz="1100" b="1" dirty="0" err="1"/>
              <a:t>руб</a:t>
            </a:r>
            <a:r>
              <a:rPr lang="ru-RU" sz="1100" b="1" dirty="0"/>
              <a:t>/</a:t>
            </a:r>
            <a:r>
              <a:rPr lang="ru-RU" sz="1100" b="1" dirty="0" err="1"/>
              <a:t>кв.м</a:t>
            </a:r>
            <a:r>
              <a:rPr lang="ru-RU" sz="1100" b="1" dirty="0"/>
              <a:t>. НДС включено в стоимость.</a:t>
            </a:r>
          </a:p>
          <a:p>
            <a:endParaRPr lang="ru-RU" sz="1100" dirty="0"/>
          </a:p>
          <a:p>
            <a:r>
              <a:rPr lang="ru-RU" sz="1100" i="1" dirty="0">
                <a:solidFill>
                  <a:srgbClr val="F26522"/>
                </a:solidFill>
              </a:rPr>
              <a:t>Показы с 10.00 до 18.00 по будням, по предварительной договоренности.</a:t>
            </a:r>
          </a:p>
          <a:p>
            <a:r>
              <a:rPr lang="ru-RU" sz="1100" i="1" dirty="0">
                <a:solidFill>
                  <a:srgbClr val="F26522"/>
                </a:solidFill>
              </a:rPr>
              <a:t>(812) 643-20-09</a:t>
            </a:r>
            <a:endParaRPr lang="ru-RU" sz="1100" dirty="0">
              <a:solidFill>
                <a:srgbClr val="F2652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85125" y="449293"/>
            <a:ext cx="284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75000"/>
                  </a:schemeClr>
                </a:solidFill>
              </a:rPr>
              <a:t>Производить.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ru-RU" sz="800" dirty="0">
                <a:solidFill>
                  <a:schemeClr val="bg1">
                    <a:lumMod val="75000"/>
                  </a:schemeClr>
                </a:solidFill>
              </a:rPr>
              <a:t>Складировать.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ru-RU" sz="800" dirty="0">
                <a:solidFill>
                  <a:schemeClr val="bg1">
                    <a:lumMod val="75000"/>
                  </a:schemeClr>
                </a:solidFill>
              </a:rPr>
              <a:t>Управлять.</a:t>
            </a:r>
          </a:p>
        </p:txBody>
      </p:sp>
      <p:sp>
        <p:nvSpPr>
          <p:cNvPr id="41" name="TextBox 40"/>
          <p:cNvSpPr txBox="1"/>
          <p:nvPr/>
        </p:nvSpPr>
        <p:spPr>
          <a:xfrm rot="16200000">
            <a:off x="-625860" y="1178285"/>
            <a:ext cx="2152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rgbClr val="17A74F"/>
                </a:solidFill>
              </a:rPr>
              <a:t>СПБ,</a:t>
            </a:r>
            <a:r>
              <a:rPr lang="en-US" sz="800" dirty="0">
                <a:solidFill>
                  <a:srgbClr val="17A74F"/>
                </a:solidFill>
              </a:rPr>
              <a:t> </a:t>
            </a:r>
            <a:r>
              <a:rPr lang="ru-RU" sz="800" dirty="0">
                <a:solidFill>
                  <a:srgbClr val="17A74F"/>
                </a:solidFill>
              </a:rPr>
              <a:t>ул. Астрономическая,</a:t>
            </a:r>
            <a:r>
              <a:rPr lang="en-US" sz="800" dirty="0">
                <a:solidFill>
                  <a:srgbClr val="17A74F"/>
                </a:solidFill>
              </a:rPr>
              <a:t> </a:t>
            </a:r>
            <a:r>
              <a:rPr lang="ru-RU" sz="800" dirty="0">
                <a:solidFill>
                  <a:srgbClr val="17A74F"/>
                </a:solidFill>
              </a:rPr>
              <a:t>д. 8 к. 2, лит. А</a:t>
            </a:r>
          </a:p>
          <a:p>
            <a:r>
              <a:rPr lang="ru-RU" sz="800" dirty="0">
                <a:solidFill>
                  <a:srgbClr val="17A74F"/>
                </a:solidFill>
              </a:rPr>
              <a:t>info@a8-technopark.ru, a8-technopark.ru</a:t>
            </a:r>
          </a:p>
        </p:txBody>
      </p:sp>
      <p:sp>
        <p:nvSpPr>
          <p:cNvPr id="42" name="TextBox 41"/>
          <p:cNvSpPr txBox="1"/>
          <p:nvPr/>
        </p:nvSpPr>
        <p:spPr>
          <a:xfrm rot="16200000">
            <a:off x="-822281" y="3388094"/>
            <a:ext cx="256001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>
                <a:solidFill>
                  <a:srgbClr val="279237"/>
                </a:solidFill>
              </a:rPr>
              <a:t>+7 </a:t>
            </a:r>
            <a:r>
              <a:rPr lang="en-US" sz="2100" dirty="0">
                <a:solidFill>
                  <a:srgbClr val="279237"/>
                </a:solidFill>
              </a:rPr>
              <a:t>(812) 643-20-09</a:t>
            </a:r>
            <a:endParaRPr lang="ru-RU" sz="2100" dirty="0">
              <a:solidFill>
                <a:srgbClr val="279237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82281" y="1148358"/>
            <a:ext cx="5946597" cy="407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ru-RU" sz="800" dirty="0">
                <a:solidFill>
                  <a:srgbClr val="002118"/>
                </a:solidFill>
              </a:rPr>
              <a:t>ул. Астрономическая, д. 8 к. 2, лит. Б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888" y="2514503"/>
            <a:ext cx="2804617" cy="1627773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44"/>
          <a:stretch/>
        </p:blipFill>
        <p:spPr>
          <a:xfrm>
            <a:off x="1258888" y="4373108"/>
            <a:ext cx="2808287" cy="1710918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" b="2892"/>
          <a:stretch/>
        </p:blipFill>
        <p:spPr>
          <a:xfrm>
            <a:off x="4289425" y="4373108"/>
            <a:ext cx="2718712" cy="171091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7012" y="510238"/>
            <a:ext cx="1993565" cy="62184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CBB8E32-3BCF-417A-B904-FC3D0C16B93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579" y="2514503"/>
            <a:ext cx="3194114" cy="160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5360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204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olga</cp:lastModifiedBy>
  <cp:revision>51</cp:revision>
  <dcterms:created xsi:type="dcterms:W3CDTF">2024-08-13T05:11:50Z</dcterms:created>
  <dcterms:modified xsi:type="dcterms:W3CDTF">2025-12-19T12:33:33Z</dcterms:modified>
</cp:coreProperties>
</file>